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lick auf den Strand und das Meer von einer grasbedeckten Sanddü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ick auf den Strand und das Meer von einer grasbedeckten Sanddü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iher, der in niedriger Höhe über einen Strand fliegt, mit einem kurzen Zaun im Vordergr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iger Weg zwischen zwei Hügeln, die ans Meer führe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iger Weg zwischen zwei Hügeln, die ans Meer führe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Reiher, der in niedriger Höhe über einen Strand fliegt, mit einem kurzen Zaun im Vordergr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lick auf den Strand und das Meer von einer grasbedeckten Sanddü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uest-digital.de" TargetMode="Externa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http://www.wuest-digital.de" TargetMode="External"/><Relationship Id="rId4" Type="http://schemas.openxmlformats.org/officeDocument/2006/relationships/hyperlink" Target="mailto:kontakt@wuest-digital.de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7C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nja Wüst / WÜST-DiGiTAL"/>
          <p:cNvSpPr txBox="1"/>
          <p:nvPr/>
        </p:nvSpPr>
        <p:spPr>
          <a:xfrm rot="16200000">
            <a:off x="19392475" y="3520692"/>
            <a:ext cx="8369564" cy="1456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defRPr sz="40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Sonja Wüst / WÜST-DiGiTAL</a:t>
            </a:r>
          </a:p>
        </p:txBody>
      </p:sp>
      <p:sp>
        <p:nvSpPr>
          <p:cNvPr id="120" name="e-Deen-Markt 02"/>
          <p:cNvSpPr txBox="1"/>
          <p:nvPr/>
        </p:nvSpPr>
        <p:spPr>
          <a:xfrm>
            <a:off x="-2233" y="458950"/>
            <a:ext cx="7267455" cy="1307482"/>
          </a:xfrm>
          <a:prstGeom prst="rect">
            <a:avLst/>
          </a:prstGeom>
          <a:solidFill>
            <a:srgbClr val="F2FE8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438338">
              <a:lnSpc>
                <a:spcPct val="80000"/>
              </a:lnSpc>
              <a:defRPr spc="-119" sz="6000">
                <a:solidFill>
                  <a:srgbClr val="74A7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e-Deen-Markt 02</a:t>
            </a:r>
          </a:p>
        </p:txBody>
      </p:sp>
      <p:sp>
        <p:nvSpPr>
          <p:cNvPr id="121" name="Ich kann schreiben (Druckschrift)"/>
          <p:cNvSpPr txBox="1"/>
          <p:nvPr/>
        </p:nvSpPr>
        <p:spPr>
          <a:xfrm>
            <a:off x="1206500" y="7527208"/>
            <a:ext cx="21971000" cy="4648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 defTabSz="2438338">
              <a:lnSpc>
                <a:spcPct val="80000"/>
              </a:lnSpc>
              <a:defRPr spc="-260" sz="13000">
                <a:solidFill>
                  <a:srgbClr val="74A7FF"/>
                </a:solidFill>
              </a:defRPr>
            </a:lvl1pPr>
          </a:lstStyle>
          <a:p>
            <a:pPr/>
            <a:r>
              <a:t>Ich kann schreiben (Druckschrift)</a:t>
            </a:r>
          </a:p>
        </p:txBody>
      </p:sp>
      <p:sp>
        <p:nvSpPr>
          <p:cNvPr id="122" name="www.wuest-digital.de"/>
          <p:cNvSpPr txBox="1"/>
          <p:nvPr>
            <p:ph type="subTitle" sz="quarter" idx="1"/>
          </p:nvPr>
        </p:nvSpPr>
        <p:spPr>
          <a:xfrm>
            <a:off x="1206500" y="12443679"/>
            <a:ext cx="21971000" cy="1116951"/>
          </a:xfrm>
          <a:prstGeom prst="rect">
            <a:avLst/>
          </a:prstGeom>
        </p:spPr>
        <p:txBody>
          <a:bodyPr/>
          <a:lstStyle>
            <a:lvl1pPr algn="l">
              <a:defRPr b="1" sz="41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www.wuest-digital.de</a:t>
            </a:r>
          </a:p>
        </p:txBody>
      </p:sp>
      <p:pic>
        <p:nvPicPr>
          <p:cNvPr id="123" name="IMG_3238.jpeg" descr="IMG_323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86781" y="-88172"/>
            <a:ext cx="9329971" cy="793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blauf:…"/>
          <p:cNvSpPr txBox="1"/>
          <p:nvPr/>
        </p:nvSpPr>
        <p:spPr>
          <a:xfrm>
            <a:off x="1451119" y="488227"/>
            <a:ext cx="21481763" cy="12739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i="1" sz="2600" u="sng"/>
            </a:pPr>
            <a:r>
              <a:t>Ablauf: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  <a:r>
              <a:t>„</a:t>
            </a:r>
            <a:r>
              <a:rPr i="1"/>
              <a:t>Präsentationsmodus</a:t>
            </a:r>
            <a:r>
              <a:t>“ starten („</a:t>
            </a:r>
            <a:r>
              <a:rPr i="1"/>
              <a:t>blauer Pfeil</a:t>
            </a:r>
            <a:r>
              <a:t>“)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  <a:r>
              <a:t>Video (links) „</a:t>
            </a:r>
            <a:r>
              <a:rPr i="1"/>
              <a:t>startet automatisch</a:t>
            </a:r>
            <a:r>
              <a:t>“, läuft in „</a:t>
            </a:r>
            <a:r>
              <a:rPr i="1"/>
              <a:t>Endlosschleife</a:t>
            </a:r>
            <a:r>
              <a:t>“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  <a:r>
              <a:t>unterhalb der Präsentations-Folie länger drücken, Symbol „</a:t>
            </a:r>
            <a:r>
              <a:rPr i="1"/>
              <a:t>Schreiben</a:t>
            </a:r>
            <a:r>
              <a:t>“ und …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  <a:r>
              <a:t>… „</a:t>
            </a:r>
            <a:r>
              <a:rPr i="1"/>
              <a:t>Laserpointer</a:t>
            </a:r>
            <a:r>
              <a:t>“ auswählen, um über dem ablaufenden Video die Zahl nachzufahren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  <a:r>
              <a:t>… (weiße) „</a:t>
            </a:r>
            <a:r>
              <a:rPr i="1"/>
              <a:t>Stiftfarbe</a:t>
            </a:r>
            <a:r>
              <a:t>“ auswählen, und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  <a:r>
              <a:t>parallel beides tun: Video anschauen UND gleichzeitig auf die „Tafel“ rechts (mehrmals übereinander) mitschreiben - mit Finger oder Pencil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b="0" sz="2600"/>
            </a:pPr>
          </a:p>
          <a:p>
            <a:pPr algn="l" defTabSz="457200">
              <a:lnSpc>
                <a:spcPct val="117999"/>
              </a:lnSpc>
              <a:defRPr b="0" sz="2600"/>
            </a:pPr>
            <a:r>
              <a:rPr b="1" u="sng">
                <a:solidFill>
                  <a:srgbClr val="74A7FF"/>
                </a:solidFill>
              </a:rPr>
              <a:t>Tipps</a:t>
            </a:r>
            <a:r>
              <a:rPr>
                <a:solidFill>
                  <a:srgbClr val="74A7FF"/>
                </a:solidFill>
              </a:rPr>
              <a:t>:</a:t>
            </a:r>
            <a:r>
              <a:t> </a:t>
            </a:r>
          </a:p>
          <a:p>
            <a:pPr algn="l" defTabSz="457200">
              <a:lnSpc>
                <a:spcPct val="117999"/>
              </a:lnSpc>
              <a:defRPr i="1" sz="2600" u="sng"/>
            </a:pPr>
            <a:r>
              <a:t>Vorbereitung: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Zunächst Kopie anfertigen: Version für die SchülerInnen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Diese Seite mit „</a:t>
            </a:r>
            <a:r>
              <a:rPr i="1"/>
              <a:t>Moderatorhinweisen ausblenden</a:t>
            </a:r>
            <a:r>
              <a:t>“ bzw. in der Kopie löschen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Die Keynote mit „</a:t>
            </a:r>
            <a:r>
              <a:rPr i="1"/>
              <a:t>Airdrop</a:t>
            </a:r>
            <a:r>
              <a:t>“ an die iPads „</a:t>
            </a:r>
            <a:r>
              <a:rPr i="1"/>
              <a:t>teilen“</a:t>
            </a:r>
            <a:r>
              <a:t> (wichtig: „</a:t>
            </a:r>
            <a:r>
              <a:rPr i="1"/>
              <a:t>Airdrop</a:t>
            </a:r>
            <a:r>
              <a:t>“ - Kontakte muss „</a:t>
            </a:r>
            <a:r>
              <a:rPr i="1"/>
              <a:t>jeder</a:t>
            </a:r>
            <a:r>
              <a:t>“ aktiviert sein)</a:t>
            </a:r>
          </a:p>
          <a:p>
            <a:pPr algn="l" defTabSz="457200">
              <a:lnSpc>
                <a:spcPct val="117999"/>
              </a:lnSpc>
              <a:defRPr b="0" sz="2600"/>
            </a:pPr>
            <a:r>
              <a:t>……………..</a:t>
            </a:r>
          </a:p>
          <a:p>
            <a:pPr algn="l" defTabSz="457200">
              <a:lnSpc>
                <a:spcPct val="117999"/>
              </a:lnSpc>
              <a:defRPr i="1" sz="2600" u="sng"/>
            </a:pPr>
            <a:r>
              <a:t>Durchführung: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Finger oder Pencil verwenden (eventuell einstellen notwendig)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SCH: Screenshot machen zur Kontrolle, ev. ins eigene Zahlenportfolio (z.B. Book Creator)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LK: diese Keynote zur Demo an der Tafel in groß zeigen oder auch auf der Schülertafel mit Kreide nachfahren lassen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b="0" sz="2600"/>
            </a:pPr>
            <a:r>
              <a:t>LK: „Überwachung“ aller iPads mit App „classroom“, ggf. individuelles Feedback</a:t>
            </a:r>
          </a:p>
          <a:p>
            <a:pPr algn="l" defTabSz="457200">
              <a:lnSpc>
                <a:spcPct val="117999"/>
              </a:lnSpc>
              <a:defRPr b="0" sz="2600"/>
            </a:pPr>
          </a:p>
          <a:p>
            <a:pPr algn="l" defTabSz="457200">
              <a:lnSpc>
                <a:spcPct val="117999"/>
              </a:lnSpc>
              <a:defRPr b="0"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Viele weitere anschauliche und handlungsorientierte Ideen in Form von Büchern und Materialien finden Sie auf meiner Webseite: </a:t>
            </a:r>
            <a:r>
              <a:rPr u="sng">
                <a:hlinkClick r:id="rId3" invalidUrl="" action="" tgtFrame="" tooltip="" history="1" highlightClick="0" endSnd="0"/>
              </a:rPr>
              <a:t>www.wuest-digital.de</a:t>
            </a:r>
          </a:p>
          <a:p>
            <a:pPr algn="l" defTabSz="457200">
              <a:lnSpc>
                <a:spcPct val="117999"/>
              </a:lnSpc>
              <a:defRPr b="0"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Ich freue mich auf Ihren Besuch.</a:t>
            </a:r>
          </a:p>
          <a:p>
            <a:pPr algn="l" defTabSz="457200">
              <a:lnSpc>
                <a:spcPct val="117999"/>
              </a:lnSpc>
              <a:defRPr b="0"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  <a:p>
            <a:pPr algn="l" defTabSz="457200">
              <a:lnSpc>
                <a:spcPct val="117999"/>
              </a:lnSpc>
              <a:defRPr b="0"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Sonja Wüst</a:t>
            </a:r>
          </a:p>
          <a:p>
            <a:pPr algn="l" defTabSz="457200">
              <a:lnSpc>
                <a:spcPct val="117999"/>
              </a:lnSpc>
              <a:defRPr b="0"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>
                <a:hlinkClick r:id="rId4" invalidUrl="" action="" tgtFrame="" tooltip="" history="1" highlightClick="0" endSnd="0"/>
              </a:rPr>
              <a:t>kontakt@wuest-digital.de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7C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onja Wüst / WÜST-DiGiTAL"/>
          <p:cNvSpPr txBox="1"/>
          <p:nvPr>
            <p:ph type="body" sz="quarter" idx="4294967295"/>
          </p:nvPr>
        </p:nvSpPr>
        <p:spPr>
          <a:xfrm>
            <a:off x="160196" y="12913835"/>
            <a:ext cx="6693391" cy="9648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Sonja Wüst / WÜST-DiGiTAL</a:t>
            </a:r>
          </a:p>
        </p:txBody>
      </p:sp>
      <p:pic>
        <p:nvPicPr>
          <p:cNvPr id="128" name="IMG_3233.jpeg" descr="IMG_32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2268" y="2467757"/>
            <a:ext cx="10318609" cy="8780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Druckschrift A.mov" descr="Druckschrift A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99645" y="2400749"/>
            <a:ext cx="10405654" cy="8914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2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